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4" r:id="rId2"/>
    <p:sldId id="415" r:id="rId3"/>
    <p:sldId id="436" r:id="rId4"/>
    <p:sldId id="424" r:id="rId5"/>
    <p:sldId id="433" r:id="rId6"/>
    <p:sldId id="408" r:id="rId7"/>
    <p:sldId id="430" r:id="rId8"/>
    <p:sldId id="437" r:id="rId9"/>
    <p:sldId id="425" r:id="rId10"/>
    <p:sldId id="426" r:id="rId11"/>
    <p:sldId id="427" r:id="rId12"/>
    <p:sldId id="428" r:id="rId13"/>
    <p:sldId id="429" r:id="rId14"/>
    <p:sldId id="431" r:id="rId15"/>
  </p:sldIdLst>
  <p:sldSz cx="9144000" cy="6858000" type="screen4x3"/>
  <p:notesSz cx="6858000" cy="9144000"/>
  <p:embeddedFontLst>
    <p:embeddedFont>
      <p:font typeface="News Gothic MT"/>
      <p:regular r:id="rId18"/>
    </p:embeddedFont>
    <p:embeddedFont>
      <p:font typeface="Wingdings 2" pitchFamily="18" charset="2"/>
      <p:regular r:id="rId19"/>
    </p:embeddedFont>
    <p:embeddedFont>
      <p:font typeface="Calibri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9DC8D7"/>
    <a:srgbClr val="56AED6"/>
    <a:srgbClr val="BFF944"/>
    <a:srgbClr val="6EA9C4"/>
    <a:srgbClr val="EE3124"/>
    <a:srgbClr val="FF8000"/>
    <a:srgbClr val="8000FF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07" autoAdjust="0"/>
    <p:restoredTop sz="89306" autoAdjust="0"/>
  </p:normalViewPr>
  <p:slideViewPr>
    <p:cSldViewPr snapToGrid="0">
      <p:cViewPr varScale="1">
        <p:scale>
          <a:sx n="113" d="100"/>
          <a:sy n="113" d="100"/>
        </p:scale>
        <p:origin x="-3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-2632" y="-12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3A571E-DF48-4F89-8B7B-72D0B1948DEF}" type="datetimeFigureOut">
              <a:rPr lang="en-CA"/>
              <a:pPr>
                <a:defRPr/>
              </a:pPr>
              <a:t>21/06/2011</a:t>
            </a:fld>
            <a:endParaRPr lang="en-CA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DA92FC-3A11-407E-8B5F-AEB2A5B494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20F0AD-1404-4EC5-94B0-9232ADCDBBE0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D85AF7-E646-4EE9-A9DC-251E58082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03D3BC-5C08-4F95-B5FD-3F822DCD8C9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BDC97-1FB3-45B4-B804-297D6BCD4A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1B89-6475-4EF0-8C6E-E9AC30C71348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85AE-B161-40C6-AD12-253EC7854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62DB-576E-4D97-A278-96AAB95C70BB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5794-F663-44F9-B56E-6D3A9EBF0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8E54-45DA-4357-ADA1-9BADBA341BD6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A68A-DCD1-44E6-927B-8FEA86E1D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344C-A285-491C-9386-E054AB3DD8D4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79A9-99DF-44E5-95F0-0C8D38C55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18AC-E477-4202-A175-2691CE0C0DF9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3D4A-F3DF-4589-9778-5A7EF8B82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B54A-A1EF-4BC1-92B7-D25208AFEBE8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4F37-99AD-49EC-9F01-F21AFF1AA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EA63-2FFB-44BB-A2D4-D88A89DA48C4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AC858-ABAD-4676-839F-52D55607A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A10C-C029-4799-B54F-8D1AE4BA6EE0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9BC7-D01E-41F5-A061-48DE7CA81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3B5E1-ABAD-447F-BDA9-863D7B8D4083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43C5-11EF-4317-9853-ADC4E9479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E133-1B8F-47A8-B41B-1F03092B0CEF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678F0-57DC-4C14-B95A-2E18680E5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A362-F25C-4047-BBB0-F08989E34979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5412-A3EF-45CD-A000-C10CD33B7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163B-CD5F-4294-8F6E-EBC5DB59A858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8116-7914-46FA-A4E7-CEEB70088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214782-E571-4F84-8FCF-DF74E7AEC09E}" type="datetimeFigureOut">
              <a:rPr lang="en-US"/>
              <a:pPr>
                <a:defRPr/>
              </a:pPr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54CCDF6-1562-42C2-BFAE-7DE1B1D8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447800"/>
            <a:ext cx="6499225" cy="29718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fr-CA" sz="3800" b="1" smtClean="0"/>
              <a:t>Vers une gouvernance efficace dans la communauté sportive nationale du Canada</a:t>
            </a:r>
            <a:r>
              <a:rPr lang="fr-CA" sz="1200" b="1" smtClean="0"/>
              <a:t/>
            </a:r>
            <a:br>
              <a:rPr lang="fr-CA" sz="1200" b="1" smtClean="0"/>
            </a:br>
            <a:r>
              <a:rPr lang="fr-CA" sz="1600" smtClean="0"/>
              <a:t/>
            </a:r>
            <a:br>
              <a:rPr lang="fr-CA" sz="1600" smtClean="0"/>
            </a:br>
            <a:r>
              <a:rPr lang="fr-CA" sz="2400" smtClean="0">
                <a:solidFill>
                  <a:schemeClr val="bg1">
                    <a:lumMod val="50000"/>
                  </a:schemeClr>
                </a:solidFill>
              </a:rPr>
              <a:t>Juin 2011</a:t>
            </a:r>
            <a:endParaRPr lang="fr-CA" sz="240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1254125" y="1258888"/>
            <a:ext cx="6640513" cy="3306762"/>
          </a:xfrm>
          <a:prstGeom prst="roundRect">
            <a:avLst/>
          </a:prstGeom>
          <a:gradFill flip="none" rotWithShape="0">
            <a:gsLst>
              <a:gs pos="0">
                <a:srgbClr val="56AED6">
                  <a:alpha val="10000"/>
                </a:srgbClr>
              </a:gs>
              <a:gs pos="100000">
                <a:srgbClr val="9DC8D7">
                  <a:alpha val="10000"/>
                </a:srgbClr>
              </a:gs>
            </a:gsLst>
            <a:lin ang="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32" name="Group 8"/>
          <p:cNvGrpSpPr/>
          <p:nvPr/>
        </p:nvGrpSpPr>
        <p:grpSpPr>
          <a:xfrm>
            <a:off x="45720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33" name="Oval 32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Clarté des rôles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et des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responsabilités</a:t>
              </a:r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 bwMode="auto">
          <a:xfrm>
            <a:off x="2082800" y="1501775"/>
            <a:ext cx="5184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Différencier clairement les rôles du conseil et de la direction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Établir une relation de collaboration forte entre le conseil et la direction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Mettre en place des politiques, des systèmes et des processus pour guider les opérations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Mettre en place des comités connexes centrés sur les priorités stratégiques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1254125" y="1258888"/>
            <a:ext cx="6640513" cy="3497262"/>
          </a:xfrm>
          <a:prstGeom prst="roundRect">
            <a:avLst/>
          </a:prstGeom>
          <a:gradFill flip="none" rotWithShape="0">
            <a:gsLst>
              <a:gs pos="0">
                <a:srgbClr val="56AED6">
                  <a:alpha val="10000"/>
                </a:srgbClr>
              </a:gs>
              <a:gs pos="100000">
                <a:srgbClr val="9DC8D7">
                  <a:alpha val="10000"/>
                </a:srgbClr>
              </a:gs>
            </a:gsLst>
            <a:lin ang="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8674" name="Title 1"/>
          <p:cNvSpPr txBox="1">
            <a:spLocks/>
          </p:cNvSpPr>
          <p:nvPr/>
        </p:nvSpPr>
        <p:spPr bwMode="auto">
          <a:xfrm>
            <a:off x="2081213" y="1501775"/>
            <a:ext cx="53086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buFont typeface="Arial" charset="0"/>
              <a:buChar char="•"/>
            </a:pPr>
            <a:r>
              <a:rPr lang="fr-CA" sz="1600" b="1">
                <a:solidFill>
                  <a:srgbClr val="6EA9C4"/>
                </a:solidFill>
                <a:latin typeface="News Gothic MT"/>
              </a:rPr>
              <a:t> Disposer d’un système de comptabilité financière complet</a:t>
            </a:r>
          </a:p>
          <a:p>
            <a:pPr defTabSz="914400">
              <a:buFont typeface="Arial" charset="0"/>
              <a:buChar char="•"/>
            </a:pPr>
            <a:endParaRPr lang="fr-CA" sz="1600" b="1">
              <a:solidFill>
                <a:srgbClr val="6EA9C4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1600" b="1">
                <a:solidFill>
                  <a:srgbClr val="6EA9C4"/>
                </a:solidFill>
                <a:latin typeface="News Gothic MT"/>
              </a:rPr>
              <a:t> Permettre au comit</a:t>
            </a:r>
            <a:r>
              <a:rPr lang="fr-CA" sz="1600" b="1">
                <a:solidFill>
                  <a:srgbClr val="6EA9C4"/>
                </a:solidFill>
              </a:rPr>
              <a:t>é</a:t>
            </a:r>
            <a:r>
              <a:rPr lang="fr-CA" sz="1600" b="1">
                <a:solidFill>
                  <a:srgbClr val="6EA9C4"/>
                </a:solidFill>
                <a:latin typeface="News Gothic MT"/>
              </a:rPr>
              <a:t> des finances et des v</a:t>
            </a:r>
            <a:r>
              <a:rPr lang="fr-CA" sz="1600" b="1">
                <a:solidFill>
                  <a:srgbClr val="6EA9C4"/>
                </a:solidFill>
              </a:rPr>
              <a:t>é</a:t>
            </a:r>
            <a:r>
              <a:rPr lang="fr-CA" sz="1600" b="1">
                <a:solidFill>
                  <a:srgbClr val="6EA9C4"/>
                </a:solidFill>
                <a:latin typeface="News Gothic MT"/>
              </a:rPr>
              <a:t>rifications d</a:t>
            </a:r>
            <a:r>
              <a:rPr lang="fr-CA" sz="1600" b="1">
                <a:solidFill>
                  <a:srgbClr val="6EA9C4"/>
                </a:solidFill>
              </a:rPr>
              <a:t>’</a:t>
            </a:r>
            <a:r>
              <a:rPr lang="fr-CA" sz="1600" b="1">
                <a:solidFill>
                  <a:srgbClr val="6EA9C4"/>
                </a:solidFill>
                <a:latin typeface="News Gothic MT"/>
              </a:rPr>
              <a:t>agir au nom du conseil</a:t>
            </a:r>
          </a:p>
          <a:p>
            <a:pPr defTabSz="914400">
              <a:buFont typeface="Arial" charset="0"/>
              <a:buChar char="•"/>
            </a:pPr>
            <a:endParaRPr lang="fr-CA" sz="1600" b="1">
              <a:solidFill>
                <a:srgbClr val="6EA9C4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1600" b="1">
                <a:solidFill>
                  <a:srgbClr val="6EA9C4"/>
                </a:solidFill>
                <a:latin typeface="News Gothic MT"/>
              </a:rPr>
              <a:t> Soumettre à un examen courant la situation financière de l’organisme de la part du conseil</a:t>
            </a:r>
          </a:p>
          <a:p>
            <a:pPr defTabSz="914400">
              <a:buFont typeface="Arial" charset="0"/>
              <a:buChar char="•"/>
            </a:pPr>
            <a:endParaRPr lang="fr-CA" sz="1600" b="1">
              <a:solidFill>
                <a:srgbClr val="6EA9C4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1600" b="1">
                <a:solidFill>
                  <a:srgbClr val="6EA9C4"/>
                </a:solidFill>
                <a:latin typeface="News Gothic MT"/>
              </a:rPr>
              <a:t> Assurer le respect des dispositions de la </a:t>
            </a:r>
            <a:r>
              <a:rPr lang="fr-CA" sz="1600" b="1" i="1">
                <a:solidFill>
                  <a:srgbClr val="6EA9C4"/>
                </a:solidFill>
                <a:latin typeface="News Gothic MT"/>
              </a:rPr>
              <a:t>Loi canadienne sur les organisations à but non lucratif</a:t>
            </a:r>
            <a:r>
              <a:rPr lang="fr-CA" sz="1600" b="1">
                <a:solidFill>
                  <a:srgbClr val="6EA9C4"/>
                </a:solidFill>
                <a:latin typeface="News Gothic MT"/>
              </a:rPr>
              <a:t> (LCOBNL)</a:t>
            </a:r>
          </a:p>
        </p:txBody>
      </p:sp>
      <p:grpSp>
        <p:nvGrpSpPr>
          <p:cNvPr id="26" name="Group 8"/>
          <p:cNvGrpSpPr/>
          <p:nvPr/>
        </p:nvGrpSpPr>
        <p:grpSpPr>
          <a:xfrm>
            <a:off x="45720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27" name="Oval 26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Contrôle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efficace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des finances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1254125" y="1258888"/>
            <a:ext cx="6640513" cy="3036887"/>
          </a:xfrm>
          <a:prstGeom prst="roundRect">
            <a:avLst/>
          </a:prstGeom>
          <a:gradFill flip="none" rotWithShape="0">
            <a:gsLst>
              <a:gs pos="0">
                <a:srgbClr val="56AED6">
                  <a:alpha val="10000"/>
                </a:srgbClr>
              </a:gs>
              <a:gs pos="100000">
                <a:srgbClr val="9DC8D7">
                  <a:alpha val="10000"/>
                </a:srgbClr>
              </a:gs>
            </a:gsLst>
            <a:lin ang="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25" name="Group 8"/>
          <p:cNvGrpSpPr/>
          <p:nvPr/>
        </p:nvGrpSpPr>
        <p:grpSpPr>
          <a:xfrm>
            <a:off x="45720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26" name="Oval 25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Bonne gestion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des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ressources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humaines</a:t>
              </a: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 bwMode="auto">
          <a:xfrm>
            <a:off x="2081213" y="1501775"/>
            <a:ext cx="5184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Offrir une orientation et une formation continue aux directeurs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Évaluer le rendement et établir des plans aux fins d’amélioration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Assurer le bien-être du personnel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Planifier la relève et les procédures de mise en candidature</a:t>
            </a:r>
            <a:endParaRPr lang="fr-CA" sz="1600" b="1" dirty="0">
              <a:solidFill>
                <a:srgbClr val="BFF944"/>
              </a:solidFill>
              <a:latin typeface="+mn-lt"/>
              <a:ea typeface="+mj-ea"/>
              <a:cs typeface="Century Gothic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1254125" y="1258888"/>
            <a:ext cx="6640513" cy="3063875"/>
          </a:xfrm>
          <a:prstGeom prst="roundRect">
            <a:avLst/>
          </a:prstGeom>
          <a:gradFill flip="none" rotWithShape="0">
            <a:gsLst>
              <a:gs pos="0">
                <a:srgbClr val="56AED6">
                  <a:alpha val="10000"/>
                </a:srgbClr>
              </a:gs>
              <a:gs pos="100000">
                <a:srgbClr val="9DC8D7">
                  <a:alpha val="10000"/>
                </a:srgbClr>
              </a:gs>
            </a:gsLst>
            <a:lin ang="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25" name="Group 8"/>
          <p:cNvGrpSpPr/>
          <p:nvPr/>
        </p:nvGrpSpPr>
        <p:grpSpPr>
          <a:xfrm>
            <a:off x="45720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26" name="Oval 25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Résultats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transparents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et responsables</a:t>
              </a: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 bwMode="auto">
          <a:xfrm>
            <a:off x="2081213" y="1501775"/>
            <a:ext cx="5184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buFont typeface="Arial"/>
              <a:buChar char="•"/>
              <a:defRPr/>
            </a:pPr>
            <a:r>
              <a:rPr lang="fr-CA" sz="1600" b="1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Assurer une communication et un engagement direct avec les membres et les intervenants</a:t>
            </a:r>
          </a:p>
          <a:p>
            <a:pPr defTabSz="914400">
              <a:buFont typeface="Arial"/>
              <a:buChar char="•"/>
              <a:defRPr/>
            </a:pPr>
            <a:endParaRPr lang="fr-CA" sz="1600" b="1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Permettre l’établissement de partenariats efficaces</a:t>
            </a:r>
          </a:p>
          <a:p>
            <a:pPr defTabSz="914400">
              <a:buFont typeface="Arial"/>
              <a:buChar char="•"/>
              <a:defRPr/>
            </a:pPr>
            <a:endParaRPr lang="fr-CA" sz="1600" b="1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Offrir des codes de conduite</a:t>
            </a:r>
          </a:p>
          <a:p>
            <a:pPr defTabSz="914400">
              <a:buFont typeface="Arial"/>
              <a:buChar char="•"/>
              <a:defRPr/>
            </a:pPr>
            <a:endParaRPr lang="fr-CA" sz="1600" b="1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Préserver et renforcer la réputation et la crédibilité de l’organisme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onut 62"/>
          <p:cNvSpPr/>
          <p:nvPr/>
        </p:nvSpPr>
        <p:spPr>
          <a:xfrm>
            <a:off x="2005200" y="934424"/>
            <a:ext cx="5130211" cy="5099912"/>
          </a:xfrm>
          <a:prstGeom prst="donut">
            <a:avLst>
              <a:gd name="adj" fmla="val 5190"/>
            </a:avLst>
          </a:prstGeom>
          <a:gradFill>
            <a:gsLst>
              <a:gs pos="0">
                <a:schemeClr val="accent1">
                  <a:shade val="100000"/>
                  <a:satMod val="120000"/>
                  <a:alpha val="2700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27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  <a:alpha val="4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77769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57" name="Oval 56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Engagement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envers la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mission et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plan stratégique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servant de guide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66938" y="2120722"/>
            <a:ext cx="1588618" cy="1588618"/>
            <a:chOff x="5637401" y="1665685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55" name="Oval 54"/>
            <p:cNvSpPr/>
            <p:nvPr/>
          </p:nvSpPr>
          <p:spPr>
            <a:xfrm>
              <a:off x="5637401" y="1665685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13"/>
            <p:cNvSpPr/>
            <p:nvPr/>
          </p:nvSpPr>
          <p:spPr>
            <a:xfrm>
              <a:off x="5870049" y="1898333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13970" tIns="0" rIns="1397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Clarité des rôles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et des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responsabilités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92523" y="4811894"/>
            <a:ext cx="1588618" cy="1588618"/>
            <a:chOff x="4762986" y="4356857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53" name="Oval 52"/>
            <p:cNvSpPr/>
            <p:nvPr/>
          </p:nvSpPr>
          <p:spPr>
            <a:xfrm>
              <a:off x="4762986" y="4356857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Oval 15"/>
            <p:cNvSpPr/>
            <p:nvPr/>
          </p:nvSpPr>
          <p:spPr>
            <a:xfrm>
              <a:off x="4995634" y="4589505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Contrôle efficace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des finances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62857" y="4811894"/>
            <a:ext cx="1588618" cy="1588618"/>
            <a:chOff x="1933320" y="4356857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51" name="Oval 50"/>
            <p:cNvSpPr/>
            <p:nvPr/>
          </p:nvSpPr>
          <p:spPr>
            <a:xfrm>
              <a:off x="1933320" y="4356857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Oval 17"/>
            <p:cNvSpPr/>
            <p:nvPr/>
          </p:nvSpPr>
          <p:spPr>
            <a:xfrm>
              <a:off x="2165968" y="4589505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Bonne gestion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des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ressources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humaines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88443" y="2120722"/>
            <a:ext cx="1588618" cy="1588618"/>
            <a:chOff x="1058906" y="1665685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49" name="Oval 48"/>
            <p:cNvSpPr/>
            <p:nvPr/>
          </p:nvSpPr>
          <p:spPr>
            <a:xfrm>
              <a:off x="1058906" y="1665685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19"/>
            <p:cNvSpPr/>
            <p:nvPr/>
          </p:nvSpPr>
          <p:spPr>
            <a:xfrm>
              <a:off x="1291554" y="1898333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Résultats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transparents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et responsables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37272" y="2456587"/>
            <a:ext cx="2269454" cy="2269454"/>
            <a:chOff x="3007735" y="2069089"/>
            <a:chExt cx="2269454" cy="2269454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22" name="Oval 21"/>
            <p:cNvSpPr/>
            <p:nvPr/>
          </p:nvSpPr>
          <p:spPr>
            <a:xfrm>
              <a:off x="3007735" y="2069089"/>
              <a:ext cx="2269454" cy="2269454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9"/>
            <p:cNvSpPr/>
            <p:nvPr/>
          </p:nvSpPr>
          <p:spPr>
            <a:xfrm>
              <a:off x="3264620" y="2499070"/>
              <a:ext cx="1731636" cy="14094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31750" tIns="31750" rIns="31750" bIns="31750" spcCol="1270" anchor="ctr"/>
            <a:lstStyle/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Normes élevées 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en matière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de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comportement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éthique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563" y="584200"/>
            <a:ext cx="6811962" cy="1046163"/>
          </a:xfrm>
        </p:spPr>
        <p:txBody>
          <a:bodyPr lIns="0" tIns="0" rIns="0" bIns="0">
            <a:spAutoFit/>
          </a:bodyPr>
          <a:lstStyle/>
          <a:p>
            <a:pPr algn="r" eaLnBrk="1" hangingPunct="1">
              <a:defRPr/>
            </a:pPr>
            <a:r>
              <a:rPr lang="fr-CA" sz="6000" b="1" dirty="0" smtClean="0">
                <a:solidFill>
                  <a:srgbClr val="6EA9C4"/>
                </a:solidFill>
                <a:latin typeface="+mn-lt"/>
                <a:cs typeface="Century Gothic"/>
              </a:rPr>
              <a:t>La </a:t>
            </a:r>
            <a:r>
              <a:rPr lang="fr-CA" sz="6800" b="1" dirty="0" smtClean="0">
                <a:latin typeface="+mn-lt"/>
                <a:cs typeface="Century Gothic"/>
              </a:rPr>
              <a:t>gouvernance</a:t>
            </a:r>
            <a:endParaRPr lang="fr-CA" sz="6800" b="1" dirty="0">
              <a:latin typeface="+mn-lt"/>
              <a:cs typeface="Century Gothic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991225" y="1409700"/>
            <a:ext cx="974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914400">
              <a:defRPr/>
            </a:pPr>
            <a:r>
              <a:rPr lang="fr-CA" sz="23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est le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10088" y="1908175"/>
            <a:ext cx="2473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 defTabSz="914400">
              <a:defRPr/>
            </a:pPr>
            <a:r>
              <a:rPr lang="fr-CA" sz="4600" b="1" dirty="0">
                <a:solidFill>
                  <a:srgbClr val="BFF944"/>
                </a:solidFill>
                <a:latin typeface="+mn-lt"/>
                <a:ea typeface="+mj-ea"/>
                <a:cs typeface="Century Gothic"/>
              </a:rPr>
              <a:t>système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291013" y="2654300"/>
            <a:ext cx="2695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 defTabSz="914400">
              <a:defRPr/>
            </a:pPr>
            <a:r>
              <a:rPr lang="fr-CA" sz="23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au moyen duquel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54050" y="3309938"/>
            <a:ext cx="4479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14400">
              <a:defRPr/>
            </a:pPr>
            <a:r>
              <a:rPr lang="fr-CA" sz="40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les </a:t>
            </a:r>
            <a:r>
              <a:rPr lang="fr-CA" sz="4600" b="1" dirty="0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organismes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114675" y="3424238"/>
            <a:ext cx="24542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914400">
              <a:defRPr/>
            </a:pPr>
            <a:r>
              <a:rPr lang="fr-CA" sz="23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sont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276725" y="3838575"/>
            <a:ext cx="447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400">
              <a:defRPr/>
            </a:pPr>
            <a:r>
              <a:rPr lang="fr-CA" sz="4600" b="1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dirigés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610475" y="3981450"/>
            <a:ext cx="1144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14400">
              <a:defRPr/>
            </a:pPr>
            <a:r>
              <a:rPr lang="fr-CA" sz="23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et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170363" y="4541838"/>
            <a:ext cx="447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400">
              <a:defRPr/>
            </a:pPr>
            <a:r>
              <a:rPr lang="fr-CA" sz="4600" b="1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gérés.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2066925" y="2159000"/>
            <a:ext cx="5040313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rgbClr val="BFF944"/>
                </a:solidFill>
                <a:latin typeface="+mn-lt"/>
                <a:ea typeface="+mj-ea"/>
                <a:cs typeface="Century Gothic"/>
              </a:rPr>
              <a:t>les attentes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066925" y="2709863"/>
            <a:ext cx="50387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rgbClr val="BFF944"/>
                </a:solidFill>
                <a:latin typeface="+mn-lt"/>
                <a:ea typeface="+mj-ea"/>
                <a:cs typeface="Century Gothic"/>
              </a:rPr>
              <a:t>les pouvoirs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30225" y="952500"/>
            <a:ext cx="42894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>
              <a:defRPr/>
            </a:pPr>
            <a:r>
              <a:rPr lang="fr-CA" sz="4000" b="1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La</a:t>
            </a:r>
            <a:r>
              <a:rPr lang="fr-CA" sz="4000" b="1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 </a:t>
            </a:r>
            <a:r>
              <a:rPr lang="fr-CA" sz="4600" b="1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gouvernance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3438525" y="1193800"/>
            <a:ext cx="27781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defRPr/>
            </a:pPr>
            <a:r>
              <a:rPr lang="fr-CA" sz="23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signifie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2066925" y="3262313"/>
            <a:ext cx="50387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rgbClr val="BFF944"/>
                </a:solidFill>
                <a:latin typeface="+mn-lt"/>
                <a:ea typeface="+mj-ea"/>
                <a:cs typeface="Century Gothic"/>
              </a:rPr>
              <a:t>le rendement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2066925" y="4102100"/>
            <a:ext cx="5038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 defTabSz="914400">
              <a:defRPr/>
            </a:pPr>
            <a:r>
              <a:rPr lang="fr-CA" sz="3200" b="1" dirty="0">
                <a:solidFill>
                  <a:srgbClr val="BFF944"/>
                </a:solidFill>
                <a:latin typeface="+mn-lt"/>
                <a:ea typeface="+mj-ea"/>
                <a:cs typeface="Century Gothic"/>
              </a:rPr>
              <a:t>prescriptions de la loi.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249863" y="3792538"/>
            <a:ext cx="18637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23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et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-398463" y="2163763"/>
            <a:ext cx="5051426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définir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61913" y="2708275"/>
            <a:ext cx="44989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déléguer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-711200" y="3260725"/>
            <a:ext cx="50514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vérifier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2066925" y="4157663"/>
            <a:ext cx="50387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r>
              <a:rPr lang="fr-CA" sz="3200" b="1" dirty="0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se conformer aux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C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4350" y="366713"/>
            <a:ext cx="8115300" cy="2111375"/>
          </a:xfrm>
        </p:spPr>
        <p:txBody>
          <a:bodyPr anchor="t"/>
          <a:lstStyle/>
          <a:p>
            <a:pPr algn="r" eaLnBrk="1" hangingPunct="1">
              <a:defRPr/>
            </a:pPr>
            <a:r>
              <a:rPr lang="fr-CA" b="1" smtClean="0">
                <a:solidFill>
                  <a:schemeClr val="bg1"/>
                </a:solidFill>
                <a:latin typeface="+mn-lt"/>
                <a:cs typeface="Century Gothic"/>
              </a:rPr>
              <a:t>Pourquoi la gouvernance est-elle importante pour les organismes du sport?</a:t>
            </a:r>
            <a:endParaRPr lang="fr-CA" b="1">
              <a:solidFill>
                <a:schemeClr val="bg1"/>
              </a:solidFill>
              <a:latin typeface="+mn-lt"/>
              <a:cs typeface="Century Gothic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114300" y="2760663"/>
            <a:ext cx="9382125" cy="3871912"/>
          </a:xfrm>
          <a:prstGeom prst="rect">
            <a:avLst/>
          </a:prstGeom>
          <a:gradFill rotWithShape="1">
            <a:gsLst>
              <a:gs pos="0">
                <a:srgbClr val="56AED6">
                  <a:alpha val="20000"/>
                </a:srgbClr>
              </a:gs>
              <a:gs pos="100000">
                <a:srgbClr val="9DC8D7">
                  <a:alpha val="20000"/>
                </a:srgbClr>
              </a:gs>
            </a:gsLst>
            <a:lin ang="0" scaled="1"/>
          </a:gradFill>
          <a:ln w="31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fr-CA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510" name="Title 1"/>
          <p:cNvSpPr txBox="1">
            <a:spLocks/>
          </p:cNvSpPr>
          <p:nvPr/>
        </p:nvSpPr>
        <p:spPr bwMode="auto">
          <a:xfrm>
            <a:off x="504825" y="3068638"/>
            <a:ext cx="8445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914400">
              <a:buFont typeface="Arial" charset="0"/>
              <a:buChar char="•"/>
            </a:pPr>
            <a:r>
              <a:rPr lang="fr-CA" sz="3400" b="1">
                <a:solidFill>
                  <a:srgbClr val="B1DDEB"/>
                </a:solidFill>
                <a:latin typeface="News Gothic MT"/>
              </a:rPr>
              <a:t> </a:t>
            </a:r>
            <a:r>
              <a:rPr lang="fr-CA" sz="2800" b="1">
                <a:solidFill>
                  <a:srgbClr val="B1DDEB"/>
                </a:solidFill>
                <a:latin typeface="News Gothic MT"/>
              </a:rPr>
              <a:t>Un environnement complexe</a:t>
            </a:r>
          </a:p>
          <a:p>
            <a:pPr defTabSz="914400">
              <a:buFont typeface="Arial" charset="0"/>
              <a:buChar char="•"/>
            </a:pPr>
            <a:endParaRPr lang="fr-CA" sz="2800" b="1">
              <a:solidFill>
                <a:srgbClr val="B1DDEB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2800" b="1">
                <a:solidFill>
                  <a:srgbClr val="B1DDEB"/>
                </a:solidFill>
                <a:latin typeface="News Gothic MT"/>
              </a:rPr>
              <a:t> Des demandes et des attentes des membres, des intervenants et des bailleurs de fonds</a:t>
            </a:r>
          </a:p>
          <a:p>
            <a:pPr defTabSz="914400">
              <a:buFont typeface="Arial" charset="0"/>
              <a:buChar char="•"/>
            </a:pPr>
            <a:endParaRPr lang="fr-CA" sz="2800" b="1">
              <a:solidFill>
                <a:srgbClr val="B1DDEB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2800" b="1">
                <a:solidFill>
                  <a:srgbClr val="BFF944"/>
                </a:solidFill>
                <a:latin typeface="News Gothic MT"/>
              </a:rPr>
              <a:t> Essentielle à la réussite des organisations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4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CA"/>
          </a:p>
        </p:txBody>
      </p:sp>
      <p:sp>
        <p:nvSpPr>
          <p:cNvPr id="22532" name="Title 1"/>
          <p:cNvSpPr>
            <a:spLocks/>
          </p:cNvSpPr>
          <p:nvPr/>
        </p:nvSpPr>
        <p:spPr bwMode="auto">
          <a:xfrm>
            <a:off x="427038" y="368300"/>
            <a:ext cx="81153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/>
            <a:r>
              <a:rPr lang="fr-CA" sz="4600" b="1">
                <a:solidFill>
                  <a:schemeClr val="bg1"/>
                </a:solidFill>
                <a:latin typeface="News Gothic MT"/>
              </a:rPr>
              <a:t>Pourquoi la gouvernance est-elle importante pour Sport Canada?</a:t>
            </a:r>
            <a:endParaRPr lang="fr-CA" sz="4600">
              <a:solidFill>
                <a:schemeClr val="accent1"/>
              </a:solidFill>
              <a:latin typeface="News Gothic M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120650" y="2673350"/>
            <a:ext cx="9402763" cy="3871913"/>
          </a:xfrm>
          <a:prstGeom prst="rect">
            <a:avLst/>
          </a:prstGeom>
          <a:gradFill rotWithShape="1">
            <a:gsLst>
              <a:gs pos="0">
                <a:srgbClr val="56AED6">
                  <a:alpha val="20000"/>
                </a:srgbClr>
              </a:gs>
              <a:gs pos="100000">
                <a:srgbClr val="9DC8D7">
                  <a:alpha val="20000"/>
                </a:srgbClr>
              </a:gs>
            </a:gsLst>
            <a:lin ang="0" scaled="1"/>
          </a:gradFill>
          <a:ln w="31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fr-CA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534" name="Title 1"/>
          <p:cNvSpPr txBox="1">
            <a:spLocks/>
          </p:cNvSpPr>
          <p:nvPr/>
        </p:nvSpPr>
        <p:spPr bwMode="auto">
          <a:xfrm>
            <a:off x="523875" y="2898775"/>
            <a:ext cx="84455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914400">
              <a:buFont typeface="Arial" charset="0"/>
              <a:buChar char="•"/>
            </a:pPr>
            <a:r>
              <a:rPr lang="fr-CA" sz="3400" b="1">
                <a:solidFill>
                  <a:srgbClr val="B1DDEB"/>
                </a:solidFill>
                <a:latin typeface="News Gothic MT"/>
              </a:rPr>
              <a:t> </a:t>
            </a:r>
            <a:r>
              <a:rPr lang="fr-CA" sz="2800" b="1">
                <a:solidFill>
                  <a:srgbClr val="B1DDEB"/>
                </a:solidFill>
                <a:latin typeface="News Gothic MT"/>
              </a:rPr>
              <a:t>Elle constitue le fondement de la responsabilisation envers la population canadienne.</a:t>
            </a:r>
          </a:p>
          <a:p>
            <a:pPr defTabSz="914400">
              <a:buFont typeface="Arial" charset="0"/>
              <a:buChar char="•"/>
            </a:pPr>
            <a:endParaRPr lang="fr-CA" sz="2800" b="1">
              <a:solidFill>
                <a:srgbClr val="B1DDEB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2800" b="1">
                <a:solidFill>
                  <a:srgbClr val="B1DDEB"/>
                </a:solidFill>
                <a:latin typeface="News Gothic MT"/>
              </a:rPr>
              <a:t> Elle est requise dans le cadre d’un investissement public important.</a:t>
            </a:r>
          </a:p>
          <a:p>
            <a:pPr defTabSz="914400">
              <a:buFont typeface="Arial" charset="0"/>
              <a:buChar char="•"/>
            </a:pPr>
            <a:endParaRPr lang="fr-CA" sz="2800" b="1">
              <a:solidFill>
                <a:srgbClr val="B1DDEB"/>
              </a:solidFill>
              <a:latin typeface="News Gothic MT"/>
            </a:endParaRPr>
          </a:p>
          <a:p>
            <a:pPr defTabSz="914400">
              <a:buFont typeface="Arial" charset="0"/>
              <a:buChar char="•"/>
            </a:pPr>
            <a:r>
              <a:rPr lang="fr-CA" sz="2800" b="1">
                <a:solidFill>
                  <a:srgbClr val="B1DDEB"/>
                </a:solidFill>
                <a:latin typeface="News Gothic MT"/>
              </a:rPr>
              <a:t> Elle consolide le système sportif canadien.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3556" name="Title 1"/>
          <p:cNvSpPr txBox="1">
            <a:spLocks/>
          </p:cNvSpPr>
          <p:nvPr/>
        </p:nvSpPr>
        <p:spPr bwMode="auto">
          <a:xfrm>
            <a:off x="3503613" y="2249488"/>
            <a:ext cx="205105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fr-CA" sz="3000" b="1">
                <a:solidFill>
                  <a:srgbClr val="B1DDEB"/>
                </a:solidFill>
                <a:latin typeface="News Gothic MT"/>
              </a:rPr>
              <a:t>touche</a:t>
            </a:r>
          </a:p>
        </p:txBody>
      </p:sp>
      <p:sp>
        <p:nvSpPr>
          <p:cNvPr id="23557" name="Title 1"/>
          <p:cNvSpPr>
            <a:spLocks noGrp="1"/>
          </p:cNvSpPr>
          <p:nvPr>
            <p:ph type="title"/>
          </p:nvPr>
        </p:nvSpPr>
        <p:spPr>
          <a:xfrm>
            <a:off x="4352925" y="1992313"/>
            <a:ext cx="3616325" cy="708025"/>
          </a:xfrm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fr-CA" sz="4000" b="1" smtClean="0">
                <a:solidFill>
                  <a:schemeClr val="bg1"/>
                </a:solidFill>
              </a:rPr>
              <a:t>les </a:t>
            </a:r>
            <a:r>
              <a:rPr lang="fr-CA" b="1" smtClean="0">
                <a:solidFill>
                  <a:schemeClr val="bg1"/>
                </a:solidFill>
              </a:rPr>
              <a:t>gens :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6763" y="2938463"/>
            <a:ext cx="33702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14400">
              <a:defRPr/>
            </a:pPr>
            <a:r>
              <a:rPr lang="fr-CA" sz="40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les </a:t>
            </a:r>
            <a:r>
              <a:rPr lang="fr-CA" sz="46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athlètes,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08388" y="3754438"/>
            <a:ext cx="4337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14400">
              <a:defRPr/>
            </a:pPr>
            <a:r>
              <a:rPr lang="fr-CA" sz="40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les </a:t>
            </a:r>
            <a:r>
              <a:rPr lang="fr-CA" sz="46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entraîneurs,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576763" y="4568825"/>
            <a:ext cx="3368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14400">
              <a:defRPr/>
            </a:pPr>
            <a:r>
              <a:rPr lang="fr-CA" sz="40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les </a:t>
            </a:r>
            <a:r>
              <a:rPr lang="fr-CA" sz="46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officiels,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400425" y="5384800"/>
            <a:ext cx="4545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14400">
              <a:defRPr/>
            </a:pPr>
            <a:r>
              <a:rPr lang="fr-CA" sz="40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les </a:t>
            </a:r>
            <a:r>
              <a:rPr lang="fr-CA" sz="4600" b="1" dirty="0">
                <a:solidFill>
                  <a:schemeClr val="bg2">
                    <a:lumMod val="90000"/>
                  </a:schemeClr>
                </a:solidFill>
                <a:latin typeface="+mn-lt"/>
                <a:ea typeface="+mj-ea"/>
                <a:cs typeface="Century Gothic"/>
              </a:rPr>
              <a:t>participants.</a:t>
            </a:r>
          </a:p>
        </p:txBody>
      </p:sp>
      <p:grpSp>
        <p:nvGrpSpPr>
          <p:cNvPr id="23562" name="Group 15"/>
          <p:cNvGrpSpPr>
            <a:grpSpLocks/>
          </p:cNvGrpSpPr>
          <p:nvPr/>
        </p:nvGrpSpPr>
        <p:grpSpPr bwMode="auto">
          <a:xfrm rot="-2400000">
            <a:off x="446088" y="374650"/>
            <a:ext cx="3375025" cy="2266950"/>
            <a:chOff x="-135120" y="712631"/>
            <a:chExt cx="3375025" cy="2267045"/>
          </a:xfrm>
        </p:grpSpPr>
        <p:sp>
          <p:nvSpPr>
            <p:cNvPr id="23563" name="Title 1"/>
            <p:cNvSpPr txBox="1">
              <a:spLocks/>
            </p:cNvSpPr>
            <p:nvPr/>
          </p:nvSpPr>
          <p:spPr bwMode="auto">
            <a:xfrm>
              <a:off x="-67998" y="712631"/>
              <a:ext cx="306705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CA" sz="3500" b="1">
                  <a:solidFill>
                    <a:srgbClr val="B1DDEB"/>
                  </a:solidFill>
                  <a:latin typeface="News Gothic MT"/>
                </a:rPr>
                <a:t>Au final,</a:t>
              </a:r>
              <a:endParaRPr lang="fr-CA" sz="4000" b="1">
                <a:solidFill>
                  <a:srgbClr val="FFFFFF"/>
                </a:solidFill>
                <a:latin typeface="News Gothic MT"/>
              </a:endParaRP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 bwMode="auto">
            <a:xfrm>
              <a:off x="-135133" y="1176027"/>
              <a:ext cx="3375025" cy="11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defTabSz="914400">
                <a:defRPr/>
              </a:pPr>
              <a:r>
                <a:rPr lang="fr-CA" sz="6600" b="1" dirty="0">
                  <a:solidFill>
                    <a:srgbClr val="BFF944"/>
                  </a:solidFill>
                  <a:latin typeface="+mn-lt"/>
                  <a:ea typeface="+mj-ea"/>
                  <a:cs typeface="Century Gothic"/>
                </a:rPr>
                <a:t>le sport</a:t>
              </a:r>
            </a:p>
          </p:txBody>
        </p:sp>
        <p:sp>
          <p:nvSpPr>
            <p:cNvPr id="23565" name="Title 1"/>
            <p:cNvSpPr txBox="1">
              <a:spLocks/>
            </p:cNvSpPr>
            <p:nvPr/>
          </p:nvSpPr>
          <p:spPr bwMode="auto">
            <a:xfrm>
              <a:off x="-81072" y="2271651"/>
              <a:ext cx="306546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CA" sz="4000" b="1">
                  <a:solidFill>
                    <a:schemeClr val="bg1"/>
                  </a:solidFill>
                  <a:latin typeface="News Gothic MT"/>
                </a:rPr>
                <a:t>canadien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3437272" y="2860704"/>
            <a:ext cx="2269454" cy="2269454"/>
            <a:chOff x="3007735" y="2069089"/>
            <a:chExt cx="2269454" cy="2269454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59" name="Oval 58"/>
            <p:cNvSpPr/>
            <p:nvPr/>
          </p:nvSpPr>
          <p:spPr>
            <a:xfrm>
              <a:off x="3007735" y="2069089"/>
              <a:ext cx="2269454" cy="2269454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Oval 9"/>
            <p:cNvSpPr/>
            <p:nvPr/>
          </p:nvSpPr>
          <p:spPr>
            <a:xfrm>
              <a:off x="3264620" y="2553110"/>
              <a:ext cx="1731636" cy="14094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31750" tIns="31750" rIns="31750" bIns="31750" spcCol="1270" anchor="ctr"/>
            <a:lstStyle/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Normes élevées 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en matière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de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comportement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900" b="1" dirty="0"/>
                <a:t>éthique</a:t>
              </a:r>
            </a:p>
          </p:txBody>
        </p:sp>
      </p:grpSp>
      <p:sp>
        <p:nvSpPr>
          <p:cNvPr id="70" name="Donut 69"/>
          <p:cNvSpPr/>
          <p:nvPr/>
        </p:nvSpPr>
        <p:spPr>
          <a:xfrm>
            <a:off x="2005200" y="1271002"/>
            <a:ext cx="5130211" cy="5099912"/>
          </a:xfrm>
          <a:prstGeom prst="donut">
            <a:avLst>
              <a:gd name="adj" fmla="val 5190"/>
            </a:avLst>
          </a:prstGeom>
          <a:gradFill>
            <a:gsLst>
              <a:gs pos="0">
                <a:schemeClr val="accent1">
                  <a:shade val="100000"/>
                  <a:satMod val="120000"/>
                  <a:alpha val="2700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27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  <a:alpha val="4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solidFill>
                <a:schemeClr val="tx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77690" y="794065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72" name="Oval 71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Engagement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envers la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mission et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plan stratégique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servant de guide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066938" y="2457300"/>
            <a:ext cx="1588618" cy="1588618"/>
            <a:chOff x="5637401" y="1665685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75" name="Oval 74"/>
            <p:cNvSpPr/>
            <p:nvPr/>
          </p:nvSpPr>
          <p:spPr>
            <a:xfrm>
              <a:off x="5637401" y="1665685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Oval 13"/>
            <p:cNvSpPr/>
            <p:nvPr/>
          </p:nvSpPr>
          <p:spPr>
            <a:xfrm>
              <a:off x="5870049" y="1898333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13970" tIns="0" rIns="1397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Clarté des rôles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et des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responsabilités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92523" y="5148472"/>
            <a:ext cx="1588618" cy="1588618"/>
            <a:chOff x="4762986" y="4356857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78" name="Oval 77"/>
            <p:cNvSpPr/>
            <p:nvPr/>
          </p:nvSpPr>
          <p:spPr>
            <a:xfrm>
              <a:off x="4762986" y="4356857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Oval 15"/>
            <p:cNvSpPr/>
            <p:nvPr/>
          </p:nvSpPr>
          <p:spPr>
            <a:xfrm>
              <a:off x="4995634" y="4589505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Contrôle efficace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des finances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362857" y="5148472"/>
            <a:ext cx="1588618" cy="1588618"/>
            <a:chOff x="1933320" y="4356857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81" name="Oval 80"/>
            <p:cNvSpPr/>
            <p:nvPr/>
          </p:nvSpPr>
          <p:spPr>
            <a:xfrm>
              <a:off x="1933320" y="4356857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Oval 17"/>
            <p:cNvSpPr/>
            <p:nvPr/>
          </p:nvSpPr>
          <p:spPr>
            <a:xfrm>
              <a:off x="2165968" y="4589505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Bonne gestion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des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ressources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humaines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88443" y="2457300"/>
            <a:ext cx="1588618" cy="1588618"/>
            <a:chOff x="1058906" y="1665685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84" name="Oval 83"/>
            <p:cNvSpPr/>
            <p:nvPr/>
          </p:nvSpPr>
          <p:spPr>
            <a:xfrm>
              <a:off x="1058906" y="1665685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Oval 19"/>
            <p:cNvSpPr/>
            <p:nvPr/>
          </p:nvSpPr>
          <p:spPr>
            <a:xfrm>
              <a:off x="1291554" y="1898333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Résultats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transparents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et responsables</a:t>
              </a:r>
            </a:p>
          </p:txBody>
        </p:sp>
      </p:grpSp>
      <p:sp>
        <p:nvSpPr>
          <p:cNvPr id="86" name="Title 1"/>
          <p:cNvSpPr txBox="1">
            <a:spLocks/>
          </p:cNvSpPr>
          <p:nvPr/>
        </p:nvSpPr>
        <p:spPr bwMode="auto">
          <a:xfrm>
            <a:off x="0" y="30163"/>
            <a:ext cx="9144000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r>
              <a:rPr lang="fr-CA" sz="4600" b="1" dirty="0">
                <a:solidFill>
                  <a:schemeClr val="accent1"/>
                </a:solidFill>
                <a:latin typeface="+mn-lt"/>
                <a:ea typeface="+mj-ea"/>
                <a:cs typeface="Century Gothic"/>
              </a:rPr>
              <a:t>Principes de la gouvernance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254125" y="1258888"/>
            <a:ext cx="6640513" cy="1565275"/>
          </a:xfrm>
          <a:prstGeom prst="roundRect">
            <a:avLst/>
          </a:prstGeom>
          <a:gradFill flip="none" rotWithShape="0">
            <a:gsLst>
              <a:gs pos="0">
                <a:srgbClr val="56AED6">
                  <a:alpha val="10000"/>
                </a:srgbClr>
              </a:gs>
              <a:gs pos="100000">
                <a:srgbClr val="9DC8D7">
                  <a:alpha val="10000"/>
                </a:srgbClr>
              </a:gs>
            </a:gsLst>
            <a:lin ang="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3" name="Group 8"/>
          <p:cNvGrpSpPr/>
          <p:nvPr/>
        </p:nvGrpSpPr>
        <p:grpSpPr>
          <a:xfrm>
            <a:off x="45720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29" name="Oval 28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Normes élevées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en matière de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comportement</a:t>
              </a:r>
            </a:p>
            <a:p>
              <a:pPr algn="ctr" defTabSz="11112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/>
                <a:t>éthique</a:t>
              </a: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 bwMode="auto">
          <a:xfrm>
            <a:off x="2081213" y="1501775"/>
            <a:ext cx="5184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Agir dans le meilleur intérêt de l’organisme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Protéger l’organisme, faire preuve de leadership, de vision et d’intégrité</a:t>
            </a:r>
            <a:endParaRPr lang="fr-CA" sz="1600" b="1" dirty="0">
              <a:solidFill>
                <a:srgbClr val="BFF944"/>
              </a:solidFill>
              <a:latin typeface="+mn-lt"/>
              <a:ea typeface="+mj-ea"/>
              <a:cs typeface="Century Gothic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1254125" y="1258888"/>
            <a:ext cx="6640513" cy="3779837"/>
          </a:xfrm>
          <a:prstGeom prst="roundRect">
            <a:avLst/>
          </a:prstGeom>
          <a:gradFill flip="none" rotWithShape="0">
            <a:gsLst>
              <a:gs pos="0">
                <a:srgbClr val="56AED6">
                  <a:alpha val="10000"/>
                </a:srgbClr>
              </a:gs>
              <a:gs pos="100000">
                <a:srgbClr val="9DC8D7">
                  <a:alpha val="10000"/>
                </a:srgbClr>
              </a:gs>
            </a:gsLst>
            <a:lin ang="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2082800" y="1501775"/>
            <a:ext cx="5184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Revoir régulièrement les énoncés de la vision et de la mission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Faire souvent référence aux valeurs directrices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Avoir continuellement recours à un plan stratégique</a:t>
            </a:r>
          </a:p>
          <a:p>
            <a:pPr defTabSz="914400"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Centrer les ressources sur les priorités stratégiques</a:t>
            </a:r>
          </a:p>
          <a:p>
            <a:pPr defTabSz="914400">
              <a:buFont typeface="Arial"/>
              <a:buChar char="•"/>
              <a:defRPr/>
            </a:pPr>
            <a:endParaRPr lang="fr-CA" sz="1600" b="1" dirty="0">
              <a:solidFill>
                <a:srgbClr val="6EA9C4"/>
              </a:solidFill>
              <a:latin typeface="+mn-lt"/>
              <a:ea typeface="+mj-ea"/>
              <a:cs typeface="Century Gothic"/>
            </a:endParaRPr>
          </a:p>
          <a:p>
            <a:pPr defTabSz="914400">
              <a:buFont typeface="Arial"/>
              <a:buChar char="•"/>
              <a:defRPr/>
            </a:pPr>
            <a:r>
              <a:rPr lang="fr-CA" sz="1600" b="1" dirty="0">
                <a:solidFill>
                  <a:srgbClr val="6EA9C4"/>
                </a:solidFill>
                <a:latin typeface="+mn-lt"/>
                <a:ea typeface="+mj-ea"/>
                <a:cs typeface="Century Gothic"/>
              </a:rPr>
              <a:t> Intégrer l’évaluation du risque au processus décisionnel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57200" y="457487"/>
            <a:ext cx="1588618" cy="1588618"/>
            <a:chOff x="3348153" y="2450"/>
            <a:chExt cx="1588618" cy="1588618"/>
          </a:xfrm>
          <a:gradFill flip="none" rotWithShape="1">
            <a:gsLst>
              <a:gs pos="3000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28" name="Oval 27"/>
            <p:cNvSpPr/>
            <p:nvPr/>
          </p:nvSpPr>
          <p:spPr>
            <a:xfrm>
              <a:off x="3348153" y="2450"/>
              <a:ext cx="1588618" cy="1588618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11"/>
            <p:cNvSpPr/>
            <p:nvPr/>
          </p:nvSpPr>
          <p:spPr>
            <a:xfrm>
              <a:off x="3580801" y="235098"/>
              <a:ext cx="1123322" cy="11233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Engagement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envers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la mission et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plan stratégique </a:t>
              </a:r>
            </a:p>
            <a:p>
              <a:pPr algn="ctr" defTabSz="4889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CA" sz="1300" dirty="0"/>
                <a:t>servant de guide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0" cap="sq" cmpd="sng">
          <a:solidFill>
            <a:srgbClr val="FF0000"/>
          </a:solidFill>
          <a:prstDash val="dash"/>
          <a:miter lim="800000"/>
          <a:tailEnd type="stealth" w="lg" len="lg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7233</TotalTime>
  <Words>358</Words>
  <Application>Microsoft Office PowerPoint</Application>
  <PresentationFormat>On-screen Show (4:3)</PresentationFormat>
  <Paragraphs>85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News Gothic MT</vt:lpstr>
      <vt:lpstr>Wingdings 2</vt:lpstr>
      <vt:lpstr>Calibri</vt:lpstr>
      <vt:lpstr>Breeze</vt:lpstr>
      <vt:lpstr>Breeze</vt:lpstr>
      <vt:lpstr>Vers une gouvernance efficace dans la communauté sportive nationale du Canada  Juin 2011</vt:lpstr>
      <vt:lpstr>La gouvernance</vt:lpstr>
      <vt:lpstr>Slide 3</vt:lpstr>
      <vt:lpstr>Pourquoi la gouvernance est-elle importante pour les organismes du sport?</vt:lpstr>
      <vt:lpstr>Slide 5</vt:lpstr>
      <vt:lpstr>les gens :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Sport Policy Strategy</dc:title>
  <dc:creator>Marc-André Cossette</dc:creator>
  <cp:lastModifiedBy>user</cp:lastModifiedBy>
  <cp:revision>764</cp:revision>
  <dcterms:created xsi:type="dcterms:W3CDTF">2011-06-20T13:32:12Z</dcterms:created>
  <dcterms:modified xsi:type="dcterms:W3CDTF">2011-06-21T12:50:49Z</dcterms:modified>
</cp:coreProperties>
</file>